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6" r:id="rId9"/>
    <p:sldId id="263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65" r:id="rId18"/>
    <p:sldId id="277" r:id="rId19"/>
    <p:sldId id="278" r:id="rId20"/>
    <p:sldId id="279" r:id="rId21"/>
    <p:sldId id="274" r:id="rId22"/>
    <p:sldId id="280" r:id="rId23"/>
    <p:sldId id="285" r:id="rId24"/>
    <p:sldId id="286" r:id="rId25"/>
    <p:sldId id="287" r:id="rId26"/>
    <p:sldId id="282" r:id="rId27"/>
    <p:sldId id="283" r:id="rId28"/>
    <p:sldId id="288" r:id="rId29"/>
    <p:sldId id="289" r:id="rId30"/>
    <p:sldId id="291" r:id="rId31"/>
    <p:sldId id="290" r:id="rId32"/>
    <p:sldId id="292" r:id="rId33"/>
    <p:sldId id="293" r:id="rId34"/>
    <p:sldId id="294" r:id="rId35"/>
    <p:sldId id="295" r:id="rId36"/>
    <p:sldId id="297" r:id="rId37"/>
    <p:sldId id="298" r:id="rId38"/>
    <p:sldId id="299" r:id="rId39"/>
    <p:sldId id="296" r:id="rId40"/>
    <p:sldId id="302" r:id="rId41"/>
    <p:sldId id="300" r:id="rId42"/>
    <p:sldId id="303" r:id="rId43"/>
    <p:sldId id="301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2" r:id="rId52"/>
    <p:sldId id="313" r:id="rId53"/>
    <p:sldId id="314" r:id="rId54"/>
    <p:sldId id="311" r:id="rId55"/>
    <p:sldId id="315" r:id="rId56"/>
    <p:sldId id="316" r:id="rId57"/>
    <p:sldId id="317" r:id="rId58"/>
    <p:sldId id="318" r:id="rId59"/>
    <p:sldId id="319" r:id="rId60"/>
    <p:sldId id="322" r:id="rId61"/>
    <p:sldId id="324" r:id="rId62"/>
    <p:sldId id="320" r:id="rId63"/>
    <p:sldId id="323" r:id="rId64"/>
    <p:sldId id="325" r:id="rId65"/>
    <p:sldId id="321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730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B105-0E88-4ED1-B6CD-C48C9E4BF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2D671-969D-4F71-B85B-F11552E21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03481-46BE-4CBB-A97D-871D6F3F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067E-5E90-4242-BE88-C5A40B03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E786-C42D-48CA-83F1-78E65739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198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F3A3-1E2D-42CC-AD13-DDF69F1C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37F46-4B68-4BD1-8177-20A89DCC7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EC44-C8C3-48DF-9A80-7D65BB4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A1C00-9C29-4106-BCBB-D015F223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273EA-16FA-4162-B5EF-7BC8ADC8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91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10B825-53F3-4D4C-9F80-A91A07512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DFBEE-3254-4D67-80E8-012A70503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F91E0-A1CE-4E6C-AC61-B7B32224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724A-5A62-47C8-AB5D-E080EE68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9AD78-0ADE-4D00-8D7C-A079F848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78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0B9F-1D98-4178-9915-D6ABE56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E42A-12CD-4D53-9E41-A38F8A21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F835-03D1-442A-828A-76B9591D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22FBC-6156-475B-BE6B-F81C41CB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1A0D-AF7C-451C-AACF-3CEB48BD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24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C0AE-CEBA-408A-B6AF-92461EB4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71413-A95E-4595-947D-D66D5445A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8A4F3-70EF-4EE8-BE48-FD2D01DC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352D3-D5F9-49DD-9224-306AC24C8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F865C-74BF-4F8C-B065-964486FF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01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E4B4-06E8-47DA-8F8F-064CBB5A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4FBBE-AE13-4C4C-8FB0-4E747D2D4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12F17-2B0E-4899-984F-64C30268B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6A437-BCD9-4B3F-BED9-5CB23C7A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B920F-30F7-460B-9B85-20FDB9FC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9840C-086D-4370-917B-8CC1E750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63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EFEF-5538-43DA-97B7-AB6E7FF6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D5B0B-C721-4AB3-8A95-162FBB828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6CAEA-8CE5-41BD-8C12-61D730BB2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D3356-212E-482A-9C55-FF9605B7B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CE8F5-5F97-4014-9E9E-47CE205EE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6AFF1-44F5-45A0-B4E6-C864D6CA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6F1C8-589F-4F82-ACF7-77791CE9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CB85A-999C-42F9-AF1E-3E6CE611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95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C80D-528F-4AC2-86AE-9C6BF223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68898-4B62-4B18-880B-5A426B3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0246B-6DE5-40A5-B9D1-0A49318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DB78E-01F6-4055-93BB-A2C82783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7E6E5-023D-4045-BED6-BB43357E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E6679-AD28-45B7-BEA7-98E519A1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05BFB-C27F-4672-90B6-34AF7507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58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9D52-7BDF-4F75-800D-B9878583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9393-372F-4F2A-986C-47E91FE5F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F7C20-512F-4DB8-ADFA-342EF5247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79585-1BAC-4562-9A50-2274DC344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B4192-32F3-4B36-A7CC-2B98C48B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DEA6D-2756-4DA1-AE75-93246A8D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33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CD4D-8329-4039-B826-DE6408A4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6005E-F4F7-46AF-BEA3-4B3E6E7E4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69CF-5CF5-4900-91D5-FC3CD118C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D5B93-1F7E-416C-8400-B8CC9F21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6228E-E50A-4237-B8DE-BC8ADEE2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4B0BF-BF97-4FBA-8F82-9C82E7E5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82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B593-B63D-4824-A283-3CE35B19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FE90F-8A87-4757-84A5-146A97652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E04CD-5EEC-4486-9DAF-E83D56191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3EE40-C7D8-41BF-A0FA-CAD00B7C55ED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E6D9F-BA83-4E50-9F17-14FCDC881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F4E79-194D-48CE-8A73-CD81138A7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85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4DBC-32F9-4EDC-9CB3-92B527F4D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Tests on SBD-STM algorithm</a:t>
            </a:r>
          </a:p>
        </p:txBody>
      </p:sp>
    </p:spTree>
    <p:extLst>
      <p:ext uri="{BB962C8B-B14F-4D97-AF65-F5344CB8AC3E}">
        <p14:creationId xmlns:p14="http://schemas.microsoft.com/office/powerpoint/2010/main" val="929708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80" y="1035119"/>
            <a:ext cx="11109820" cy="5378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1F011-264E-473B-A06B-4A6CBFC6A11A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119855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B91FC-25E9-486E-A84F-B0B5F2A7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1284937"/>
            <a:ext cx="5148481" cy="428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ED1BD-BEF2-4045-A283-DAEC3304F1C1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20620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7AB3B-8940-45C1-8FAC-6CF5A4D5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207" y="877931"/>
            <a:ext cx="6135586" cy="51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1D9D7-A49C-4646-AD68-666A92A5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78" y="766246"/>
            <a:ext cx="11185321" cy="58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2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96" y="756002"/>
            <a:ext cx="10676799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0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2" y="756002"/>
            <a:ext cx="10967207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51667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7" y="1120664"/>
            <a:ext cx="1156282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3" y="1120664"/>
            <a:ext cx="10302173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93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12" y="1120664"/>
            <a:ext cx="1046997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9117F0-8456-43DE-B81E-2B2537B585BD}"/>
              </a:ext>
            </a:extLst>
          </p:cNvPr>
          <p:cNvSpPr txBox="1"/>
          <p:nvPr/>
        </p:nvSpPr>
        <p:spPr>
          <a:xfrm>
            <a:off x="206733" y="237644"/>
            <a:ext cx="7712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Effectiveness of the algorithm in the parameter space </a:t>
            </a:r>
          </a:p>
          <a:p>
            <a:endParaRPr lang="en-CA" dirty="0"/>
          </a:p>
          <a:p>
            <a:r>
              <a:rPr lang="en-CA" dirty="0"/>
              <a:t>Concentration of the scatters: theta </a:t>
            </a:r>
            <a:r>
              <a:rPr lang="el-GR" dirty="0"/>
              <a:t>θ</a:t>
            </a:r>
            <a:r>
              <a:rPr lang="en-CA" dirty="0"/>
              <a:t> (density of 1’s in the activation map)</a:t>
            </a:r>
          </a:p>
          <a:p>
            <a:endParaRPr lang="en-CA" dirty="0"/>
          </a:p>
          <a:p>
            <a:r>
              <a:rPr lang="en-CA" dirty="0"/>
              <a:t>Size of kernel: n= N*N</a:t>
            </a:r>
          </a:p>
          <a:p>
            <a:r>
              <a:rPr lang="en-CA" dirty="0"/>
              <a:t>Size of observations: m = M*M</a:t>
            </a:r>
          </a:p>
          <a:p>
            <a:r>
              <a:rPr lang="en-CA" dirty="0"/>
              <a:t>Area ratio: n/m 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B7164-0332-4D03-8231-8E5B8B84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72" y="2357583"/>
            <a:ext cx="10702455" cy="4262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94C4AA-4B43-4614-8A2C-771C473603C1}"/>
              </a:ext>
            </a:extLst>
          </p:cNvPr>
          <p:cNvSpPr/>
          <p:nvPr/>
        </p:nvSpPr>
        <p:spPr>
          <a:xfrm>
            <a:off x="0" y="6488668"/>
            <a:ext cx="2601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AdvOTea1a7398"/>
              </a:rPr>
              <a:t>Sky C. Cheung </a:t>
            </a:r>
            <a:r>
              <a:rPr lang="en-CA" dirty="0" err="1">
                <a:latin typeface="AdvOTea1a7398"/>
              </a:rPr>
              <a:t>etal</a:t>
            </a:r>
            <a:r>
              <a:rPr lang="en-CA" dirty="0">
                <a:latin typeface="AdvOTea1a7398"/>
              </a:rPr>
              <a:t> (2020)</a:t>
            </a:r>
            <a:r>
              <a:rPr lang="en-CA" sz="1200" dirty="0">
                <a:latin typeface="AdvOTea1a7398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230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1" y="1120664"/>
            <a:ext cx="10316677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96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9D9C-C4ED-41B6-99DE-FFA106A2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438150"/>
            <a:ext cx="71818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761"/>
            <a:ext cx="12192000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06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32761"/>
            <a:ext cx="10801676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08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" y="1032761"/>
            <a:ext cx="10689753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78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62432"/>
            <a:ext cx="10801676" cy="57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57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6BC28-A0FB-41C8-8482-147BCB8B7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0" y="844528"/>
            <a:ext cx="11357499" cy="60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5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940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4AC7D-C24C-48A3-8AB0-8D10987C7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3" y="1251570"/>
            <a:ext cx="6052454" cy="5448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411BE-3119-4BA9-86FF-051771133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80" y="1227868"/>
            <a:ext cx="3066539" cy="2573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134B6-BC6E-426D-BC1A-A7C169702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83" y="3975821"/>
            <a:ext cx="3045133" cy="2573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46EEB-9DD8-4FE2-A307-0B42CA099EA6}"/>
              </a:ext>
            </a:extLst>
          </p:cNvPr>
          <p:cNvSpPr txBox="1"/>
          <p:nvPr/>
        </p:nvSpPr>
        <p:spPr>
          <a:xfrm>
            <a:off x="8296712" y="627418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1423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F45BE-48C7-49D1-A365-1CDE1D9DF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42" y="646331"/>
            <a:ext cx="6314191" cy="5748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725BB-AFAE-47E7-967A-3B06F41AC1D8}"/>
              </a:ext>
            </a:extLst>
          </p:cNvPr>
          <p:cNvSpPr txBox="1"/>
          <p:nvPr/>
        </p:nvSpPr>
        <p:spPr>
          <a:xfrm>
            <a:off x="9068499" y="4295163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905BD-D662-4591-ABD7-BE1882441719}"/>
              </a:ext>
            </a:extLst>
          </p:cNvPr>
          <p:cNvSpPr txBox="1"/>
          <p:nvPr/>
        </p:nvSpPr>
        <p:spPr>
          <a:xfrm>
            <a:off x="6947482" y="4179115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FF8C8-8450-412B-AADF-E61D3ACB65D4}"/>
              </a:ext>
            </a:extLst>
          </p:cNvPr>
          <p:cNvSpPr txBox="1"/>
          <p:nvPr/>
        </p:nvSpPr>
        <p:spPr>
          <a:xfrm>
            <a:off x="8095376" y="323165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224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9B246A-68C4-467C-98BD-B75D45133EE0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254A1-F437-4BDF-9F05-1BC81EB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84"/>
          <a:stretch/>
        </p:blipFill>
        <p:spPr>
          <a:xfrm>
            <a:off x="0" y="1482437"/>
            <a:ext cx="3943847" cy="537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3FAB9-F18D-4CA3-A497-59F0FA991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4080343" y="1393122"/>
            <a:ext cx="4023361" cy="5464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194C3-9762-4A3F-855B-34DC72F34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8240200" y="1386542"/>
            <a:ext cx="3721212" cy="5478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887A3-24AF-42D7-A419-4974A95463E2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[53 53]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C03E6-785D-4406-8CDC-1E272B469F6A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055D6-0157-4C80-90B9-2CC59C841EE8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12BA8-AF2F-4F7B-968E-9384AE2F80A2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2827C-CD47-41B0-9F0E-2E83B207D0C8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DE1FB-2B67-49F7-BA29-9A621D05C8CA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</p:spTree>
    <p:extLst>
      <p:ext uri="{BB962C8B-B14F-4D97-AF65-F5344CB8AC3E}">
        <p14:creationId xmlns:p14="http://schemas.microsoft.com/office/powerpoint/2010/main" val="419420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6" y="0"/>
            <a:ext cx="50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 SNR=10000, dense, test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85858-BA82-4003-9431-40E46FCC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" y="516413"/>
            <a:ext cx="11226801" cy="63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94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5C485-673B-492D-BADC-8E7F57971C16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gaussian window on initial kernel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925AB-F64C-47D3-B816-A86C93EB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20697-3CBE-4ADD-92AF-068BA2254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1081"/>
            <a:ext cx="5820071" cy="2856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7693D-CDCB-488A-AAA6-CF3CCF8847D8}"/>
              </a:ext>
            </a:extLst>
          </p:cNvPr>
          <p:cNvSpPr txBox="1"/>
          <p:nvPr/>
        </p:nvSpPr>
        <p:spPr>
          <a:xfrm>
            <a:off x="6095999" y="837404"/>
            <a:ext cx="5820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SNR = 10;</a:t>
            </a:r>
          </a:p>
          <a:p>
            <a:r>
              <a:rPr lang="en-CA" dirty="0" err="1"/>
              <a:t>theta_cap</a:t>
            </a:r>
            <a:r>
              <a:rPr lang="en-CA" dirty="0"/>
              <a:t> = 2*1e-4;</a:t>
            </a:r>
          </a:p>
          <a:p>
            <a:r>
              <a:rPr lang="en-CA" dirty="0"/>
              <a:t>theta = </a:t>
            </a:r>
            <a:r>
              <a:rPr lang="en-CA" dirty="0" err="1"/>
              <a:t>theta_cap</a:t>
            </a:r>
            <a:r>
              <a:rPr lang="en-CA" dirty="0"/>
              <a:t>/2 + </a:t>
            </a:r>
            <a:r>
              <a:rPr lang="en-CA" dirty="0" err="1"/>
              <a:t>theta_cap</a:t>
            </a:r>
            <a:r>
              <a:rPr lang="en-CA" dirty="0"/>
              <a:t>/2 * rand(1, </a:t>
            </a:r>
            <a:r>
              <a:rPr lang="en-CA" dirty="0" err="1"/>
              <a:t>num_kernels</a:t>
            </a:r>
            <a:r>
              <a:rPr lang="en-CA" dirty="0"/>
              <a:t>); % Generate </a:t>
            </a:r>
            <a:r>
              <a:rPr lang="en-CA" dirty="0" err="1"/>
              <a:t>num_kernels</a:t>
            </a:r>
            <a:r>
              <a:rPr lang="en-CA" dirty="0"/>
              <a:t> thetas capped by </a:t>
            </a:r>
            <a:r>
              <a:rPr lang="en-CA" dirty="0" err="1"/>
              <a:t>theta_cap</a:t>
            </a:r>
            <a:endParaRPr lang="en-CA" dirty="0"/>
          </a:p>
          <a:p>
            <a:r>
              <a:rPr lang="en-CA" dirty="0" err="1"/>
              <a:t>num_kernels</a:t>
            </a:r>
            <a:r>
              <a:rPr lang="en-CA" dirty="0"/>
              <a:t> = 2;</a:t>
            </a:r>
          </a:p>
          <a:p>
            <a:r>
              <a:rPr lang="en-CA" dirty="0"/>
              <a:t>n = 1; % number of energy layers per kernel, default 1</a:t>
            </a:r>
          </a:p>
          <a:p>
            <a:r>
              <a:rPr lang="en-CA" dirty="0" err="1"/>
              <a:t>image_size</a:t>
            </a:r>
            <a:r>
              <a:rPr lang="en-CA" dirty="0"/>
              <a:t> = [300, 300];</a:t>
            </a:r>
          </a:p>
          <a:p>
            <a:r>
              <a:rPr lang="en-CA" dirty="0" err="1"/>
              <a:t>kernel_size</a:t>
            </a:r>
            <a:r>
              <a:rPr lang="en-CA" dirty="0"/>
              <a:t> = zeros(num_kernels,2);</a:t>
            </a:r>
          </a:p>
          <a:p>
            <a:r>
              <a:rPr lang="en-CA" dirty="0" err="1"/>
              <a:t>kernel_size</a:t>
            </a:r>
            <a:r>
              <a:rPr lang="en-CA" dirty="0"/>
              <a:t>(1,:) = [70, 70];</a:t>
            </a:r>
          </a:p>
          <a:p>
            <a:r>
              <a:rPr lang="en-CA" dirty="0" err="1"/>
              <a:t>kernel_size</a:t>
            </a:r>
            <a:r>
              <a:rPr lang="en-CA" dirty="0"/>
              <a:t>(2,:) = [70, 70];</a:t>
            </a:r>
          </a:p>
          <a:p>
            <a:r>
              <a:rPr lang="en-CA" dirty="0" err="1"/>
              <a:t>Gaussian_alpha</a:t>
            </a:r>
            <a:r>
              <a:rPr lang="en-CA" dirty="0"/>
              <a:t>=2.5;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0164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06" y="0"/>
            <a:ext cx="4144161" cy="6759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98" y="32302"/>
            <a:ext cx="4353886" cy="67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0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338"/>
            <a:ext cx="12192000" cy="60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82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57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997BED-F6DC-4CD0-85DB-2580744E7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7838"/>
            <a:ext cx="5785238" cy="2850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816B3-7D0B-4F40-AEBB-440EC1C1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B069F7-D351-4B1F-81F8-46633CA5C155}"/>
              </a:ext>
            </a:extLst>
          </p:cNvPr>
          <p:cNvSpPr txBox="1"/>
          <p:nvPr/>
        </p:nvSpPr>
        <p:spPr>
          <a:xfrm>
            <a:off x="6095999" y="837404"/>
            <a:ext cx="5820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Everything the same, </a:t>
            </a:r>
          </a:p>
          <a:p>
            <a:r>
              <a:rPr lang="en-CA" dirty="0"/>
              <a:t>Except NO gaussian filter on initial guess 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9389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06" y="1"/>
            <a:ext cx="41441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8" y="0"/>
            <a:ext cx="43538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16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747"/>
            <a:ext cx="12192000" cy="593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34"/>
            <a:ext cx="12192000" cy="66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93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EFC6C-4631-4CFF-A2B1-D3B8757305A4}"/>
              </a:ext>
            </a:extLst>
          </p:cNvPr>
          <p:cNvGrpSpPr/>
          <p:nvPr/>
        </p:nvGrpSpPr>
        <p:grpSpPr>
          <a:xfrm>
            <a:off x="1442906" y="0"/>
            <a:ext cx="9169166" cy="6858000"/>
            <a:chOff x="1442906" y="0"/>
            <a:chExt cx="916916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2906" y="0"/>
              <a:ext cx="4144161" cy="67594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25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CA2EBA-CA2F-4B91-9BE7-D7F76F8AD7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58323" y="921315"/>
            <a:ext cx="10740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4A2C51-D658-4195-91B7-E5A4A737C65F}"/>
              </a:ext>
            </a:extLst>
          </p:cNvPr>
          <p:cNvSpPr txBox="1"/>
          <p:nvPr/>
        </p:nvSpPr>
        <p:spPr>
          <a:xfrm>
            <a:off x="5955526" y="270082"/>
            <a:ext cx="449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Padding with background mean and variance </a:t>
            </a:r>
          </a:p>
        </p:txBody>
      </p:sp>
    </p:spTree>
    <p:extLst>
      <p:ext uri="{BB962C8B-B14F-4D97-AF65-F5344CB8AC3E}">
        <p14:creationId xmlns:p14="http://schemas.microsoft.com/office/powerpoint/2010/main" val="2810048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4F1AAB-6942-4D33-AE3C-C5955D975D6F}"/>
              </a:ext>
            </a:extLst>
          </p:cNvPr>
          <p:cNvGrpSpPr/>
          <p:nvPr/>
        </p:nvGrpSpPr>
        <p:grpSpPr>
          <a:xfrm>
            <a:off x="1442906" y="0"/>
            <a:ext cx="9169166" cy="6761527"/>
            <a:chOff x="1442906" y="0"/>
            <a:chExt cx="9169166" cy="67615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06" y="1"/>
              <a:ext cx="4144161" cy="67615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7615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0702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FA641D-2AF2-4E34-B6C2-2BD8577D3646}"/>
              </a:ext>
            </a:extLst>
          </p:cNvPr>
          <p:cNvGrpSpPr/>
          <p:nvPr/>
        </p:nvGrpSpPr>
        <p:grpSpPr>
          <a:xfrm>
            <a:off x="0" y="151675"/>
            <a:ext cx="12192000" cy="6554651"/>
            <a:chOff x="0" y="151675"/>
            <a:chExt cx="12192000" cy="65546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F271E4-C6CA-44FA-9DC6-CE6DB5920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18"/>
            <a:stretch/>
          </p:blipFill>
          <p:spPr>
            <a:xfrm>
              <a:off x="0" y="3571613"/>
              <a:ext cx="12192000" cy="313471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EE9BBE-309F-4EE4-B0C9-A4813656B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954"/>
            <a:stretch/>
          </p:blipFill>
          <p:spPr>
            <a:xfrm>
              <a:off x="0" y="151675"/>
              <a:ext cx="12192000" cy="3134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724B2F-76E9-4370-B7D5-F748F2BF2438}"/>
                </a:ext>
              </a:extLst>
            </p:cNvPr>
            <p:cNvSpPr/>
            <p:nvPr/>
          </p:nvSpPr>
          <p:spPr>
            <a:xfrm>
              <a:off x="603674" y="60026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8585AA-E39F-4B2A-B081-98D434F4049B}"/>
                </a:ext>
              </a:extLst>
            </p:cNvPr>
            <p:cNvSpPr/>
            <p:nvPr/>
          </p:nvSpPr>
          <p:spPr>
            <a:xfrm>
              <a:off x="528221" y="6018883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10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E7000-9F77-4CA5-9B21-11EDAABE8E2F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6367E-FDA5-4172-8CEB-5E900AB0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5" y="843156"/>
            <a:ext cx="11445380" cy="57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67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E7421A-5200-4B7F-8616-B94FFEE9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5" y="486561"/>
            <a:ext cx="7023753" cy="6371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FB557F-498E-48D7-94A6-F90F5BF9E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13" y="4431096"/>
            <a:ext cx="4734187" cy="2311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E906A-058A-4C23-8EA0-CAADF942B248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8D88A-280A-4A39-8C83-FC71EA9A784D}"/>
              </a:ext>
            </a:extLst>
          </p:cNvPr>
          <p:cNvSpPr txBox="1"/>
          <p:nvPr/>
        </p:nvSpPr>
        <p:spPr>
          <a:xfrm>
            <a:off x="8120542" y="1510018"/>
            <a:ext cx="3405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OUTCOME: </a:t>
            </a:r>
            <a:r>
              <a:rPr lang="en-US" dirty="0">
                <a:solidFill>
                  <a:srgbClr val="FF0000"/>
                </a:solidFill>
              </a:rPr>
              <a:t>BAD!!!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WHY? </a:t>
            </a:r>
            <a:r>
              <a:rPr lang="en-US" dirty="0"/>
              <a:t>The symmetry of the observation is broken due to the overlapping addition, need to rethink how to deploy!!!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8171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8A90F-00F3-414B-BC68-6F840840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805"/>
            <a:ext cx="12192000" cy="61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4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394FD7-BF65-49CA-8A89-14026EB33D3E}"/>
              </a:ext>
            </a:extLst>
          </p:cNvPr>
          <p:cNvGrpSpPr/>
          <p:nvPr/>
        </p:nvGrpSpPr>
        <p:grpSpPr>
          <a:xfrm>
            <a:off x="67112" y="113307"/>
            <a:ext cx="11691924" cy="6577016"/>
            <a:chOff x="67112" y="113307"/>
            <a:chExt cx="11691924" cy="657701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B713240-D326-4149-906D-5B5D81899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12" y="113308"/>
              <a:ext cx="5754848" cy="657701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BF7175-13E6-4F89-9EE9-8701F42F7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8220" y="113307"/>
              <a:ext cx="5830816" cy="6577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220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C85ED-DC42-4010-A115-F5302225C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9"/>
          <a:stretch/>
        </p:blipFill>
        <p:spPr>
          <a:xfrm>
            <a:off x="1853966" y="213061"/>
            <a:ext cx="8173673" cy="64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50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B446E1-24DA-4E57-BC59-12EAC823A0E1}"/>
              </a:ext>
            </a:extLst>
          </p:cNvPr>
          <p:cNvSpPr txBox="1"/>
          <p:nvPr/>
        </p:nvSpPr>
        <p:spPr>
          <a:xfrm>
            <a:off x="248575" y="186431"/>
            <a:ext cx="611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with kernels that have the same sign at the center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C279-17AA-46C2-BA15-09D307191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012"/>
          <a:stretch/>
        </p:blipFill>
        <p:spPr>
          <a:xfrm>
            <a:off x="497151" y="546885"/>
            <a:ext cx="5466268" cy="61246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7CFD5-01EA-47AF-B528-4A4E0CC30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047"/>
          <a:stretch/>
        </p:blipFill>
        <p:spPr>
          <a:xfrm>
            <a:off x="6037444" y="462548"/>
            <a:ext cx="5577506" cy="620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86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4B75D-0879-49A3-9723-B7A71117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02" y="0"/>
            <a:ext cx="946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86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2FE310-36B7-4ECD-9EE0-B83269CBCB4E}"/>
              </a:ext>
            </a:extLst>
          </p:cNvPr>
          <p:cNvSpPr txBox="1"/>
          <p:nvPr/>
        </p:nvSpPr>
        <p:spPr>
          <a:xfrm>
            <a:off x="88776" y="129634"/>
            <a:ext cx="464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on the </a:t>
            </a:r>
            <a:r>
              <a:rPr lang="en-US" altLang="zh-CN" dirty="0" err="1"/>
              <a:t>demixing</a:t>
            </a:r>
            <a:r>
              <a:rPr lang="en-US" altLang="zh-CN" dirty="0"/>
              <a:t> attempt performance, SNR = 10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22B2C-1362-43EE-994A-C74EB970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002"/>
            <a:ext cx="5539113" cy="4508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ADCD6-9DF1-4C49-B1BF-43C867F60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06" y="3037979"/>
            <a:ext cx="6287885" cy="30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5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unpadded data with bigger lambda</a:t>
            </a:r>
          </a:p>
        </p:txBody>
      </p:sp>
    </p:spTree>
    <p:extLst>
      <p:ext uri="{BB962C8B-B14F-4D97-AF65-F5344CB8AC3E}">
        <p14:creationId xmlns:p14="http://schemas.microsoft.com/office/powerpoint/2010/main" val="2997112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11C7C-E85E-41C9-A385-808ED547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408"/>
            <a:ext cx="12192000" cy="57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49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A5D5-B92D-465E-88BF-A7C61563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4" y="634045"/>
            <a:ext cx="11176771" cy="58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0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E4D635-E6D5-48DB-BA3D-6EBE0CA3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296" y="53382"/>
            <a:ext cx="9188695" cy="6751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</p:spTree>
    <p:extLst>
      <p:ext uri="{BB962C8B-B14F-4D97-AF65-F5344CB8AC3E}">
        <p14:creationId xmlns:p14="http://schemas.microsoft.com/office/powerpoint/2010/main" val="1242724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40701-E0E5-4D72-92F5-81CEE2A1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64" y="714170"/>
            <a:ext cx="10851472" cy="59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6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62439-C0DE-4E3B-A3AC-5A493E6F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961"/>
            <a:ext cx="12192000" cy="572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03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CC55B-9AAA-4618-A684-4DDBDF31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649277"/>
            <a:ext cx="11215456" cy="58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10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B9A00-605B-407C-8440-F1B12045F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876" y="165777"/>
            <a:ext cx="9050240" cy="65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45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4AC4A-87A9-4399-9C32-D229AE9BC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18" y="679916"/>
            <a:ext cx="10960964" cy="60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259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747F75-61C0-49D3-ACAF-FA046F9F6AB6}"/>
              </a:ext>
            </a:extLst>
          </p:cNvPr>
          <p:cNvSpPr txBox="1"/>
          <p:nvPr/>
        </p:nvSpPr>
        <p:spPr>
          <a:xfrm>
            <a:off x="186431" y="614158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3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4EA36B-EE9A-42A2-9544-79A444081C59}"/>
              </a:ext>
            </a:extLst>
          </p:cNvPr>
          <p:cNvSpPr/>
          <p:nvPr/>
        </p:nvSpPr>
        <p:spPr>
          <a:xfrm>
            <a:off x="186431" y="983490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SBD_STM_results_20241115_225312.mat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B1D4C7-8B94-4C80-A4BA-308B9A096D64}"/>
              </a:ext>
            </a:extLst>
          </p:cNvPr>
          <p:cNvSpPr/>
          <p:nvPr/>
        </p:nvSpPr>
        <p:spPr>
          <a:xfrm>
            <a:off x="8845119" y="3308198"/>
            <a:ext cx="32798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1400" dirty="0"/>
          </a:p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0.9467</a:t>
            </a:r>
          </a:p>
          <a:p>
            <a:r>
              <a:rPr lang="en-CA" sz="1400" dirty="0"/>
              <a:t>Kernel 2: 0.9379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0.9894</a:t>
            </a:r>
          </a:p>
          <a:p>
            <a:r>
              <a:rPr lang="en-CA" sz="1400" dirty="0"/>
              <a:t>  Similarity Score: 0.9900</a:t>
            </a:r>
          </a:p>
          <a:p>
            <a:r>
              <a:rPr lang="en-CA" sz="1400" dirty="0"/>
              <a:t>  Offset: [1,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0.9984</a:t>
            </a:r>
          </a:p>
          <a:p>
            <a:r>
              <a:rPr lang="en-CA" sz="1400" dirty="0"/>
              <a:t>  Similarity Score: 0.9992</a:t>
            </a:r>
          </a:p>
          <a:p>
            <a:r>
              <a:rPr lang="en-CA" sz="1400" dirty="0"/>
              <a:t>  Offset: [1, 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CEAEC-B28B-4DE0-9812-3670CD91CB36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36EC96-66BA-4125-A9E3-E4FE2F19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1" y="1628248"/>
            <a:ext cx="8705988" cy="457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66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FAD14E-B9E8-4C81-8576-16F83D3DD97B}"/>
              </a:ext>
            </a:extLst>
          </p:cNvPr>
          <p:cNvSpPr txBox="1"/>
          <p:nvPr/>
        </p:nvSpPr>
        <p:spPr>
          <a:xfrm>
            <a:off x="150921" y="205775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1.5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003E1-044E-41A2-AB24-4A591D4C5FD2}"/>
              </a:ext>
            </a:extLst>
          </p:cNvPr>
          <p:cNvSpPr/>
          <p:nvPr/>
        </p:nvSpPr>
        <p:spPr>
          <a:xfrm>
            <a:off x="150921" y="575107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SBD_STM_results_20241116_124411.mat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FA5CE8-7536-4269-B1AC-ACC8255D04A5}"/>
              </a:ext>
            </a:extLst>
          </p:cNvPr>
          <p:cNvSpPr/>
          <p:nvPr/>
        </p:nvSpPr>
        <p:spPr>
          <a:xfrm>
            <a:off x="8525522" y="3429000"/>
            <a:ext cx="3814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0.9001</a:t>
            </a:r>
          </a:p>
          <a:p>
            <a:r>
              <a:rPr lang="en-CA" sz="1400" dirty="0"/>
              <a:t>Kernel 2: 0.8786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0.9801</a:t>
            </a:r>
          </a:p>
          <a:p>
            <a:r>
              <a:rPr lang="en-CA" sz="1400" dirty="0"/>
              <a:t>  Similarity Score: 0.9595</a:t>
            </a:r>
          </a:p>
          <a:p>
            <a:r>
              <a:rPr lang="en-CA" sz="1400" dirty="0"/>
              <a:t>  Offset: [1,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0.9991</a:t>
            </a:r>
          </a:p>
          <a:p>
            <a:r>
              <a:rPr lang="en-CA" sz="1400" dirty="0"/>
              <a:t>  Similarity Score: 0.9992</a:t>
            </a:r>
          </a:p>
          <a:p>
            <a:r>
              <a:rPr lang="en-CA" sz="1400" dirty="0"/>
              <a:t>  Offset: [-1, 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985BB-924A-4A4C-933E-0D536662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1" y="1322772"/>
            <a:ext cx="8498531" cy="446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0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E9093-FC95-48EE-B2F1-CFED10C4AC19}"/>
              </a:ext>
            </a:extLst>
          </p:cNvPr>
          <p:cNvSpPr txBox="1"/>
          <p:nvPr/>
        </p:nvSpPr>
        <p:spPr>
          <a:xfrm>
            <a:off x="838899" y="453005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Multi-kernel development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/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Based on single kernel SBD: </a:t>
                </a:r>
              </a:p>
              <a:p>
                <a:endParaRPr lang="en-CA" dirty="0"/>
              </a:p>
              <a:p>
                <a:r>
                  <a:rPr lang="en-CA" dirty="0"/>
                  <a:t>Y</a:t>
                </a:r>
                <a:r>
                  <a:rPr lang="en-CA" baseline="-25000" dirty="0"/>
                  <a:t>i</a:t>
                </a:r>
                <a:r>
                  <a:rPr lang="en-CA" dirty="0"/>
                  <a:t> = Y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+ (1/n)*</a:t>
                </a:r>
                <a:r>
                  <a:rPr lang="en-CA" dirty="0" err="1"/>
                  <a:t>overlaparea</a:t>
                </a:r>
                <a:r>
                  <a:rPr lang="en-CA" dirty="0"/>
                  <a:t> -&gt; update A</a:t>
                </a:r>
                <a:r>
                  <a:rPr lang="en-CA" baseline="-25000" dirty="0"/>
                  <a:t>i </a:t>
                </a:r>
                <a:r>
                  <a:rPr lang="en-CA" dirty="0"/>
                  <a:t>and X</a:t>
                </a:r>
                <a:r>
                  <a:rPr lang="en-CA" baseline="-25000" dirty="0"/>
                  <a:t>i</a:t>
                </a:r>
                <a:endParaRPr lang="en-CA" dirty="0"/>
              </a:p>
              <a:p>
                <a:endParaRPr lang="en-CA" dirty="0"/>
              </a:p>
              <a:p>
                <a:r>
                  <a:rPr lang="en-CA" dirty="0" err="1"/>
                  <a:t>Y</a:t>
                </a:r>
                <a:r>
                  <a:rPr lang="en-CA" baseline="-25000" dirty="0" err="1"/>
                  <a:t>tot</a:t>
                </a:r>
                <a:r>
                  <a:rPr lang="en-CA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with updated A</a:t>
                </a:r>
                <a:r>
                  <a:rPr lang="en-CA" baseline="-25000" dirty="0"/>
                  <a:t>i</a:t>
                </a:r>
                <a:r>
                  <a:rPr lang="en-CA" dirty="0"/>
                  <a:t> and X</a:t>
                </a:r>
                <a:r>
                  <a:rPr lang="en-CA" baseline="-25000" dirty="0"/>
                  <a:t>i</a:t>
                </a:r>
                <a:r>
                  <a:rPr lang="en-CA" dirty="0"/>
                  <a:t> 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blipFill>
                <a:blip r:embed="rId2"/>
                <a:stretch>
                  <a:fillRect l="-607" t="-11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455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8C9A4-CB15-4E91-942F-D14BA314FE5F}"/>
              </a:ext>
            </a:extLst>
          </p:cNvPr>
          <p:cNvSpPr txBox="1"/>
          <p:nvPr/>
        </p:nvSpPr>
        <p:spPr>
          <a:xfrm>
            <a:off x="341736" y="255872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0.5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D26B8-8A55-413B-8F11-DF0B9581BCAB}"/>
              </a:ext>
            </a:extLst>
          </p:cNvPr>
          <p:cNvSpPr/>
          <p:nvPr/>
        </p:nvSpPr>
        <p:spPr>
          <a:xfrm>
            <a:off x="341736" y="625204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SBD_STM_results_20241116_155946.mat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9BF1A5-878B-45DF-9910-44DCC1E34A56}"/>
              </a:ext>
            </a:extLst>
          </p:cNvPr>
          <p:cNvSpPr/>
          <p:nvPr/>
        </p:nvSpPr>
        <p:spPr>
          <a:xfrm>
            <a:off x="8774097" y="3601565"/>
            <a:ext cx="3814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0.7622</a:t>
            </a:r>
          </a:p>
          <a:p>
            <a:r>
              <a:rPr lang="en-CA" sz="1400" dirty="0"/>
              <a:t>Kernel 2: 0.7057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0.9586</a:t>
            </a:r>
          </a:p>
          <a:p>
            <a:r>
              <a:rPr lang="en-CA" sz="1400" dirty="0"/>
              <a:t>  Similarity Score: 0.9540</a:t>
            </a:r>
          </a:p>
          <a:p>
            <a:r>
              <a:rPr lang="en-CA" sz="1400" dirty="0"/>
              <a:t>  Offset: [0,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0.9948</a:t>
            </a:r>
          </a:p>
          <a:p>
            <a:r>
              <a:rPr lang="en-CA" sz="1400" dirty="0"/>
              <a:t>  Similarity Score: 0.9941</a:t>
            </a:r>
          </a:p>
          <a:p>
            <a:r>
              <a:rPr lang="en-CA" sz="1400" dirty="0"/>
              <a:t>  Offset: [-1, 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1297A-36C0-4CAA-BC15-EA056F4F8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6" y="1301662"/>
            <a:ext cx="8611921" cy="45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01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59A26-C4C8-4E06-86CC-B3A9AC9F8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19" y="457486"/>
            <a:ext cx="11178362" cy="6400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214648" y="124287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</p:spTree>
    <p:extLst>
      <p:ext uri="{BB962C8B-B14F-4D97-AF65-F5344CB8AC3E}">
        <p14:creationId xmlns:p14="http://schemas.microsoft.com/office/powerpoint/2010/main" val="543829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665825" y="159798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00C75-20D1-4FAF-97ED-2AD9EBD4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520" y="0"/>
            <a:ext cx="6668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8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665825" y="159798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1FB0C-FAAD-4E50-9C37-FFC98F2B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776"/>
            <a:ext cx="12192000" cy="590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15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163939-2ED8-42F5-9E1A-2816B8D2D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9" y="401527"/>
            <a:ext cx="11730361" cy="64564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0" y="73719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</p:spTree>
    <p:extLst>
      <p:ext uri="{BB962C8B-B14F-4D97-AF65-F5344CB8AC3E}">
        <p14:creationId xmlns:p14="http://schemas.microsoft.com/office/powerpoint/2010/main" val="1823950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1430AE-F966-4CB2-8C51-0637123D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2" y="478020"/>
            <a:ext cx="11019293" cy="63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27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1B248-B12C-4DED-9653-5674C0C3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49" y="0"/>
            <a:ext cx="8374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43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2DC8DC-CD19-4038-A1C6-93E91B23C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994"/>
            <a:ext cx="12192000" cy="59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03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9C8A2-1AB0-4D0A-8654-3469FFD9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30"/>
            <a:ext cx="12192000" cy="66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13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E1709B-7116-4D7E-B4CB-0CE7C3BA249E}"/>
              </a:ext>
            </a:extLst>
          </p:cNvPr>
          <p:cNvSpPr txBox="1"/>
          <p:nvPr/>
        </p:nvSpPr>
        <p:spPr>
          <a:xfrm>
            <a:off x="352337" y="226395"/>
            <a:ext cx="518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Metrics for now 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0ADB0-3BA1-4264-AB4F-26B8A1C9213B}"/>
              </a:ext>
            </a:extLst>
          </p:cNvPr>
          <p:cNvSpPr txBox="1"/>
          <p:nvPr/>
        </p:nvSpPr>
        <p:spPr>
          <a:xfrm>
            <a:off x="570451" y="1057013"/>
            <a:ext cx="8103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/>
              <a:t>Kernel similarity: corr2(normalized(</a:t>
            </a:r>
            <a:r>
              <a:rPr lang="en-CA" dirty="0" err="1"/>
              <a:t>fft</a:t>
            </a:r>
            <a:r>
              <a:rPr lang="en-CA" dirty="0"/>
              <a:t>(</a:t>
            </a:r>
            <a:r>
              <a:rPr lang="en-CA" dirty="0" err="1"/>
              <a:t>Aout</a:t>
            </a:r>
            <a:r>
              <a:rPr lang="en-CA" dirty="0"/>
              <a:t>))-normalized(</a:t>
            </a:r>
            <a:r>
              <a:rPr lang="en-CA" dirty="0" err="1"/>
              <a:t>fft</a:t>
            </a:r>
            <a:r>
              <a:rPr lang="en-CA" dirty="0"/>
              <a:t>(A0)))</a:t>
            </a:r>
          </a:p>
          <a:p>
            <a:pPr marL="342900" indent="-342900">
              <a:buAutoNum type="arabicPeriod"/>
            </a:pPr>
            <a:r>
              <a:rPr lang="en-CA" dirty="0"/>
              <a:t>Activation similarity: first shift, then </a:t>
            </a:r>
            <a:r>
              <a:rPr lang="en-CA" dirty="0" err="1"/>
              <a:t>guassian</a:t>
            </a:r>
            <a:r>
              <a:rPr lang="en-CA" dirty="0"/>
              <a:t> window, then normalized(dot(Xout_shifted,X0))</a:t>
            </a:r>
          </a:p>
          <a:p>
            <a:pPr marL="342900" indent="-342900">
              <a:buAutoNum type="arabicPeriod"/>
            </a:pPr>
            <a:r>
              <a:rPr lang="en-CA" dirty="0"/>
              <a:t>Residual quality: var(noise)/var(Y-sum-(</a:t>
            </a:r>
            <a:r>
              <a:rPr lang="en-CA" dirty="0" err="1"/>
              <a:t>Y_each_kernel</a:t>
            </a:r>
            <a:r>
              <a:rPr lang="en-CA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615898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31B2AD-A26E-492D-8F02-C27D92A25437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case collections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DB2BF-EBD5-408B-8D4D-0F109C7E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271792"/>
            <a:ext cx="10044418" cy="54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41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445EAF-910A-456A-A3F7-7D4699FC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23" y="604007"/>
            <a:ext cx="9947954" cy="6253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2E456-CF72-4760-9535-0591B6933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804" y="1018128"/>
            <a:ext cx="9939754" cy="6253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DEAE07-71FA-4FCE-A240-E81189F74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052" y="1432249"/>
            <a:ext cx="10074305" cy="62539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548BF8-2F53-48F2-8BEA-FBD1230421BE}"/>
              </a:ext>
            </a:extLst>
          </p:cNvPr>
          <p:cNvSpPr/>
          <p:nvPr/>
        </p:nvSpPr>
        <p:spPr>
          <a:xfrm>
            <a:off x="297531" y="234675"/>
            <a:ext cx="779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Residual quality: var(noise)/var(Y-sum(</a:t>
            </a:r>
            <a:r>
              <a:rPr lang="en-CA" dirty="0" err="1"/>
              <a:t>Y_each_kernel</a:t>
            </a:r>
            <a:r>
              <a:rPr lang="en-CA" dirty="0"/>
              <a:t>)), ~1 if good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233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4BC4D6-C3DF-4D9E-A1FA-3350934A23A3}"/>
              </a:ext>
            </a:extLst>
          </p:cNvPr>
          <p:cNvSpPr/>
          <p:nvPr/>
        </p:nvSpPr>
        <p:spPr>
          <a:xfrm>
            <a:off x="610999" y="1679057"/>
            <a:ext cx="76144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Dataset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Dataset_idx</a:t>
            </a:r>
            <a:r>
              <a:rPr lang="en-CA" dirty="0"/>
              <a:t> | </a:t>
            </a:r>
            <a:r>
              <a:rPr lang="en-CA" dirty="0" err="1"/>
              <a:t>theta_cap</a:t>
            </a:r>
            <a:r>
              <a:rPr lang="en-CA" dirty="0"/>
              <a:t> | </a:t>
            </a:r>
            <a:r>
              <a:rPr lang="en-CA" dirty="0" err="1"/>
              <a:t>kernel_size</a:t>
            </a:r>
            <a:r>
              <a:rPr lang="en-CA" dirty="0"/>
              <a:t> | SNR | Description |</a:t>
            </a:r>
          </a:p>
          <a:p>
            <a:r>
              <a:rPr lang="en-CA" dirty="0"/>
              <a:t>|------------|-----------|-------------|-----|-------------|</a:t>
            </a:r>
          </a:p>
          <a:p>
            <a:r>
              <a:rPr lang="en-CA" dirty="0"/>
              <a:t>| 1 | 1e-3 | 0.16 | 1.0 | Hardest case |</a:t>
            </a:r>
          </a:p>
          <a:p>
            <a:r>
              <a:rPr lang="en-CA" dirty="0"/>
              <a:t>| 2 | 1e-3 | 0.01 | 10.0| Hard theta |</a:t>
            </a:r>
          </a:p>
          <a:p>
            <a:r>
              <a:rPr lang="en-CA" dirty="0"/>
              <a:t>| 3 | 1e-5 | 0.16 | 10.0| Hard kernel |</a:t>
            </a:r>
          </a:p>
          <a:p>
            <a:r>
              <a:rPr lang="en-CA" dirty="0"/>
              <a:t>| 4 | 1e-5 | 0.01 | 1.0 | Hard SNR |</a:t>
            </a:r>
          </a:p>
          <a:p>
            <a:r>
              <a:rPr lang="en-CA" dirty="0"/>
              <a:t>| 5 | 1e-5 | 0.01 | 10.0| Easiest case |</a:t>
            </a:r>
          </a:p>
          <a:p>
            <a:r>
              <a:rPr lang="en-CA" dirty="0"/>
              <a:t>| 6 | 1e-4 | 0.04 | 3.16| Medium all |</a:t>
            </a:r>
          </a:p>
          <a:p>
            <a:r>
              <a:rPr lang="en-CA" dirty="0"/>
              <a:t>| 7 | 1e-4 | 0.04 | 10.0| Medium-Medium-Easy |</a:t>
            </a:r>
          </a:p>
          <a:p>
            <a:r>
              <a:rPr lang="en-CA" dirty="0"/>
              <a:t>| 8 | 1e-4 | 0.01 | 3.16| Medium-Easy-Medium |</a:t>
            </a:r>
          </a:p>
          <a:p>
            <a:r>
              <a:rPr lang="en-CA" dirty="0"/>
              <a:t>| 9 | 1e-4 | 0.01 | 10.0| Medium-Easy-Easy |</a:t>
            </a:r>
          </a:p>
          <a:p>
            <a:r>
              <a:rPr lang="en-CA" dirty="0"/>
              <a:t>| 10 | 1e-5 | 0.04 | 3.16| Easy-Medium-Medium |</a:t>
            </a:r>
          </a:p>
          <a:p>
            <a:r>
              <a:rPr lang="en-CA" dirty="0"/>
              <a:t>| 11 | 1e-5 | 0.04 | 10.0| Easy-Medium-Easy |</a:t>
            </a:r>
          </a:p>
          <a:p>
            <a:r>
              <a:rPr lang="en-CA" dirty="0"/>
              <a:t>| 12 | 1e-5 | 0.01 | 3.16| Easy-Easy-Medium 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86F6AB-AC71-436F-B15D-8BD0B0A17918}"/>
              </a:ext>
            </a:extLst>
          </p:cNvPr>
          <p:cNvSpPr/>
          <p:nvPr/>
        </p:nvSpPr>
        <p:spPr>
          <a:xfrm>
            <a:off x="6722379" y="1679057"/>
            <a:ext cx="440142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System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Param_num</a:t>
            </a:r>
            <a:r>
              <a:rPr lang="en-CA" dirty="0"/>
              <a:t> | Lambda1 | </a:t>
            </a:r>
            <a:r>
              <a:rPr lang="en-CA" dirty="0" err="1"/>
              <a:t>mini_loop_iter</a:t>
            </a:r>
            <a:r>
              <a:rPr lang="en-CA" dirty="0"/>
              <a:t> |</a:t>
            </a:r>
          </a:p>
          <a:p>
            <a:r>
              <a:rPr lang="en-CA" dirty="0"/>
              <a:t>|-----------|---------|----------------|</a:t>
            </a:r>
          </a:p>
          <a:p>
            <a:r>
              <a:rPr lang="en-CA" dirty="0"/>
              <a:t>| 1 | 0.010 | 1 |</a:t>
            </a:r>
          </a:p>
          <a:p>
            <a:r>
              <a:rPr lang="en-CA" dirty="0"/>
              <a:t>| 2 | 0.010 | 3 |</a:t>
            </a:r>
          </a:p>
          <a:p>
            <a:r>
              <a:rPr lang="en-CA" dirty="0"/>
              <a:t>| 3 | 0.010 | 9 |</a:t>
            </a:r>
          </a:p>
          <a:p>
            <a:r>
              <a:rPr lang="en-CA" dirty="0"/>
              <a:t>| 4 | 0.032 | 1 |</a:t>
            </a:r>
          </a:p>
          <a:p>
            <a:r>
              <a:rPr lang="en-CA" dirty="0"/>
              <a:t>| 5 | 0.032 | 3 |</a:t>
            </a:r>
          </a:p>
          <a:p>
            <a:r>
              <a:rPr lang="en-CA" dirty="0"/>
              <a:t>| 6 | 0.032 | 9 |</a:t>
            </a:r>
          </a:p>
          <a:p>
            <a:r>
              <a:rPr lang="en-CA" dirty="0"/>
              <a:t>| 7 | 0.100 | 1 |</a:t>
            </a:r>
          </a:p>
          <a:p>
            <a:r>
              <a:rPr lang="en-CA" dirty="0"/>
              <a:t>| 8 | 0.100 | 3 |</a:t>
            </a:r>
          </a:p>
          <a:p>
            <a:r>
              <a:rPr lang="en-CA" dirty="0"/>
              <a:t>| 9 | 0.100 | 9 |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34D5E-6AAB-4F7A-9554-F1E67007943B}"/>
              </a:ext>
            </a:extLst>
          </p:cNvPr>
          <p:cNvSpPr/>
          <p:nvPr/>
        </p:nvSpPr>
        <p:spPr>
          <a:xfrm>
            <a:off x="0" y="17550"/>
            <a:ext cx="10872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Run of synthetic_datasets_20241127_170302 : Finished on Dec 3</a:t>
            </a:r>
            <a:r>
              <a:rPr lang="en-US" sz="2400" b="1" baseline="30000" dirty="0"/>
              <a:t>rd</a:t>
            </a:r>
            <a:r>
              <a:rPr lang="en-US" sz="2400" b="1" dirty="0"/>
              <a:t> 2024</a:t>
            </a:r>
          </a:p>
          <a:p>
            <a:r>
              <a:rPr lang="en-US" sz="2400" b="1" u="sng" dirty="0"/>
              <a:t>parameter index List</a:t>
            </a:r>
            <a:endParaRPr lang="en-CA" sz="2400" u="sng" dirty="0"/>
          </a:p>
        </p:txBody>
      </p:sp>
    </p:spTree>
    <p:extLst>
      <p:ext uri="{BB962C8B-B14F-4D97-AF65-F5344CB8AC3E}">
        <p14:creationId xmlns:p14="http://schemas.microsoft.com/office/powerpoint/2010/main" val="7873651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4107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6669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68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2" y="693329"/>
            <a:ext cx="10969315" cy="60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3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693329"/>
            <a:ext cx="11109820" cy="6061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85E86-ED75-46A8-9264-D4E6A7708B3E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8473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14499</TotalTime>
  <Words>1272</Words>
  <Application>Microsoft Office PowerPoint</Application>
  <PresentationFormat>Widescreen</PresentationFormat>
  <Paragraphs>206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等线</vt:lpstr>
      <vt:lpstr>AdvOTea1a7398</vt:lpstr>
      <vt:lpstr>Arial</vt:lpstr>
      <vt:lpstr>Calibri</vt:lpstr>
      <vt:lpstr>Calibri Light</vt:lpstr>
      <vt:lpstr>Cambria Math</vt:lpstr>
      <vt:lpstr>Google Sans Text</vt:lpstr>
      <vt:lpstr>Office Theme</vt:lpstr>
      <vt:lpstr>Tests on SBD-STM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 on SBD-STM algorithm</dc:title>
  <dc:creator>Dong  Chen</dc:creator>
  <cp:lastModifiedBy> </cp:lastModifiedBy>
  <cp:revision>56</cp:revision>
  <dcterms:created xsi:type="dcterms:W3CDTF">2024-08-27T22:34:05Z</dcterms:created>
  <dcterms:modified xsi:type="dcterms:W3CDTF">2024-12-05T01:24:38Z</dcterms:modified>
</cp:coreProperties>
</file>